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0"/>
  </p:notesMasterIdLst>
  <p:sldIdLst>
    <p:sldId id="258" r:id="rId5"/>
    <p:sldId id="6016" r:id="rId6"/>
    <p:sldId id="6010" r:id="rId7"/>
    <p:sldId id="259" r:id="rId8"/>
    <p:sldId id="6007" r:id="rId9"/>
    <p:sldId id="6006" r:id="rId10"/>
    <p:sldId id="6005" r:id="rId11"/>
    <p:sldId id="406" r:id="rId12"/>
    <p:sldId id="407" r:id="rId13"/>
    <p:sldId id="260" r:id="rId14"/>
    <p:sldId id="262" r:id="rId15"/>
    <p:sldId id="401" r:id="rId16"/>
    <p:sldId id="400" r:id="rId17"/>
    <p:sldId id="403" r:id="rId18"/>
    <p:sldId id="404" r:id="rId19"/>
    <p:sldId id="261" r:id="rId20"/>
    <p:sldId id="413" r:id="rId21"/>
    <p:sldId id="264" r:id="rId22"/>
    <p:sldId id="274" r:id="rId23"/>
    <p:sldId id="275" r:id="rId24"/>
    <p:sldId id="6012" r:id="rId25"/>
    <p:sldId id="6014" r:id="rId26"/>
    <p:sldId id="6015" r:id="rId27"/>
    <p:sldId id="6009" r:id="rId28"/>
    <p:sldId id="351" r:id="rId29"/>
  </p:sldIdLst>
  <p:sldSz cx="18288000" cy="10287000"/>
  <p:notesSz cx="6858000" cy="9144000"/>
  <p:embeddedFontLst>
    <p:embeddedFont>
      <p:font typeface="Glacial Indifference" pitchFamily="2" charset="0"/>
      <p:regular r:id="rId31"/>
    </p:embeddedFont>
    <p:embeddedFont>
      <p:font typeface="Montserrat" pitchFamily="2" charset="77"/>
      <p:regular r:id="rId32"/>
      <p:bold r:id="rId33"/>
      <p:italic r:id="rId34"/>
      <p:boldItalic r:id="rId35"/>
    </p:embeddedFont>
    <p:embeddedFont>
      <p:font typeface="Now" pitchFamily="2" charset="77"/>
      <p:regular r:id="rId36"/>
    </p:embeddedFont>
  </p:embeddedFontLst>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1FF"/>
    <a:srgbClr val="404040"/>
    <a:srgbClr val="FFFFFF"/>
    <a:srgbClr val="D6D6D6"/>
    <a:srgbClr val="FFC585"/>
    <a:srgbClr val="C0504D"/>
    <a:srgbClr val="4D4D4D"/>
    <a:srgbClr val="EB8C3B"/>
    <a:srgbClr val="FCDDBD"/>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3" autoAdjust="0"/>
    <p:restoredTop sz="95775" autoAdjust="0"/>
  </p:normalViewPr>
  <p:slideViewPr>
    <p:cSldViewPr>
      <p:cViewPr varScale="1">
        <p:scale>
          <a:sx n="70" d="100"/>
          <a:sy n="70" d="100"/>
        </p:scale>
        <p:origin x="824" y="200"/>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4.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7194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968192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17637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Center-for-Health-Data-Science/Foundations-of-Health-Data-Scie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jpg"/><Relationship Id="rId7" Type="http://schemas.openxmlformats.org/officeDocument/2006/relationships/image" Target="../media/image13.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8.png"/><Relationship Id="rId10" Type="http://schemas.openxmlformats.org/officeDocument/2006/relationships/image" Target="../media/image11.svg"/><Relationship Id="rId4" Type="http://schemas.microsoft.com/office/2007/relationships/hdphoto" Target="../media/hdphoto1.wdp"/><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jp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335513"/>
            <a:ext cx="8839200" cy="5953125"/>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739382" y="4457700"/>
            <a:ext cx="8329418"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often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3314700"/>
            <a:ext cx="5953125" cy="5953125"/>
          </a:xfrm>
          <a:prstGeom prst="roundRect">
            <a:avLst>
              <a:gd name="adj" fmla="val 7890"/>
            </a:avLst>
          </a:prstGeom>
        </p:spPr>
      </p:pic>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499613" y="2933700"/>
            <a:ext cx="10026387" cy="5233805"/>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DATA SCIENCE != MACHINE LEARNING</a:t>
            </a:r>
          </a:p>
          <a:p>
            <a:pPr>
              <a:lnSpc>
                <a:spcPct val="150000"/>
              </a:lnSpc>
            </a:pPr>
            <a:endParaRPr lang="en-GB" sz="2600" dirty="0">
              <a:solidFill>
                <a:srgbClr val="404040"/>
              </a:solidFill>
              <a:latin typeface="Montserrat" pitchFamily="2" charset="77"/>
            </a:endParaRPr>
          </a:p>
          <a:p>
            <a:pPr>
              <a:lnSpc>
                <a:spcPct val="150000"/>
              </a:lnSpc>
            </a:pPr>
            <a:r>
              <a:rPr lang="en-GB" sz="2600" b="1" dirty="0">
                <a:solidFill>
                  <a:srgbClr val="404040"/>
                </a:solidFill>
                <a:latin typeface="Montserrat" pitchFamily="2" charset="77"/>
              </a:rPr>
              <a:t>Machine learning </a:t>
            </a:r>
            <a:r>
              <a:rPr lang="en-GB" sz="2600" dirty="0">
                <a:solidFill>
                  <a:srgbClr val="404040"/>
                </a:solidFill>
                <a:latin typeface="Montserrat" pitchFamily="2" charset="77"/>
              </a:rPr>
              <a:t>- development of algorithms that enable computers to learn from data and make predictions or decisions (with human-like performance or better).</a:t>
            </a:r>
            <a:endParaRPr lang="en-US" sz="2600" dirty="0">
              <a:solidFill>
                <a:srgbClr val="404040"/>
              </a:solidFill>
              <a:latin typeface="Montserrat" pitchFamily="2" charset="77"/>
            </a:endParaRPr>
          </a:p>
          <a:p>
            <a:pPr>
              <a:lnSpc>
                <a:spcPct val="150000"/>
              </a:lnSpc>
            </a:pPr>
            <a:endParaRPr lang="en-US" sz="2600" dirty="0">
              <a:solidFill>
                <a:srgbClr val="404040"/>
              </a:solidFill>
              <a:latin typeface="Montserrat" pitchFamily="2" charset="77"/>
            </a:endParaRPr>
          </a:p>
          <a:p>
            <a:pPr>
              <a:lnSpc>
                <a:spcPct val="150000"/>
              </a:lnSpc>
            </a:pPr>
            <a:r>
              <a:rPr lang="en-US" sz="2600" b="1" dirty="0">
                <a:solidFill>
                  <a:srgbClr val="404040"/>
                </a:solidFill>
                <a:latin typeface="Montserrat" pitchFamily="2" charset="77"/>
              </a:rPr>
              <a:t>Data Science (DS) </a:t>
            </a:r>
            <a:r>
              <a:rPr lang="en-GB" sz="2600" dirty="0">
                <a:solidFill>
                  <a:srgbClr val="404040"/>
                </a:solidFill>
                <a:latin typeface="Montserrat" pitchFamily="2" charset="77"/>
              </a:rPr>
              <a:t>- a variety of techniques for extracting knowledge from data. This involves cleaning, normalizing, and </a:t>
            </a:r>
            <a:r>
              <a:rPr lang="en-GB" sz="2600" dirty="0" err="1">
                <a:solidFill>
                  <a:srgbClr val="404040"/>
                </a:solidFill>
                <a:latin typeface="Montserrat" pitchFamily="2" charset="77"/>
              </a:rPr>
              <a:t>analyzing</a:t>
            </a:r>
            <a:r>
              <a:rPr lang="en-GB" sz="2600" dirty="0">
                <a:solidFill>
                  <a:srgbClr val="404040"/>
                </a:solidFill>
                <a:latin typeface="Montserrat" pitchFamily="2" charset="77"/>
              </a:rPr>
              <a:t> large data to uncover patterns and trends.</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3" name="TextBox 9">
            <a:extLst>
              <a:ext uri="{FF2B5EF4-FFF2-40B4-BE49-F238E27FC236}">
                <a16:creationId xmlns:a16="http://schemas.microsoft.com/office/drawing/2014/main" id="{239D7B7C-EBCB-3C83-D4E3-3CA32E6939D1}"/>
              </a:ext>
            </a:extLst>
          </p:cNvPr>
          <p:cNvSpPr txBox="1"/>
          <p:nvPr/>
        </p:nvSpPr>
        <p:spPr>
          <a:xfrm>
            <a:off x="7696200" y="3695700"/>
            <a:ext cx="10254987" cy="5271508"/>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345440" lvl="1">
              <a:lnSpc>
                <a:spcPct val="150000"/>
              </a:lnSpc>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6" name="Freeform 7">
            <a:extLst>
              <a:ext uri="{FF2B5EF4-FFF2-40B4-BE49-F238E27FC236}">
                <a16:creationId xmlns:a16="http://schemas.microsoft.com/office/drawing/2014/main" id="{7EB0789E-025C-C21D-F355-334328F8238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5"/>
            <a:stretch>
              <a:fillRect/>
            </a:stretch>
          </a:blipFill>
        </p:spPr>
        <p:txBody>
          <a:bodyPr/>
          <a:lstStyle/>
          <a:p>
            <a:endParaRPr lang="en-DK"/>
          </a:p>
        </p:txBody>
      </p:sp>
    </p:spTree>
    <p:extLst>
      <p:ext uri="{BB962C8B-B14F-4D97-AF65-F5344CB8AC3E}">
        <p14:creationId xmlns:p14="http://schemas.microsoft.com/office/powerpoint/2010/main" val="18265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000" y="29952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596000" y="659130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2016081" y="991984"/>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scientific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137078" y="4356763"/>
            <a:ext cx="8115300" cy="3977884"/>
          </a:xfrm>
          <a:prstGeom prst="rect">
            <a:avLst/>
          </a:prstGeom>
        </p:spPr>
        <p:txBody>
          <a:bodyPr wrap="square" lIns="0" tIns="0" rIns="0" bIns="0" rtlCol="0" anchor="t">
            <a:spAutoFit/>
          </a:bodyPr>
          <a:lstStyle/>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345441" lvl="1">
              <a:lnSpc>
                <a:spcPts val="3904"/>
              </a:lnSpc>
            </a:pPr>
            <a:endParaRPr lang="en-US" sz="3200"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Goal: </a:t>
            </a: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2133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88795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2420600" y="4792330"/>
            <a:ext cx="5553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i="1" dirty="0">
                <a:solidFill>
                  <a:srgbClr val="404040"/>
                </a:solidFill>
                <a:latin typeface="Montserrat" pitchFamily="2" charset="77"/>
              </a:rPr>
              <a:t>May</a:t>
            </a:r>
            <a:r>
              <a:rPr lang="en-US" sz="2400" dirty="0">
                <a:solidFill>
                  <a:srgbClr val="404040"/>
                </a:solidFill>
                <a:latin typeface="Montserrat" pitchFamily="2" charset="77"/>
              </a:rPr>
              <a:t> do the data science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89134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095500"/>
            <a:ext cx="18288000" cy="82105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82767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PROGRAM</a:t>
            </a:r>
          </a:p>
        </p:txBody>
      </p:sp>
      <p:graphicFrame>
        <p:nvGraphicFramePr>
          <p:cNvPr id="2" name="Table 1">
            <a:extLst>
              <a:ext uri="{FF2B5EF4-FFF2-40B4-BE49-F238E27FC236}">
                <a16:creationId xmlns:a16="http://schemas.microsoft.com/office/drawing/2014/main" id="{D5BB7F43-D619-B346-3164-1600387FDF15}"/>
              </a:ext>
            </a:extLst>
          </p:cNvPr>
          <p:cNvGraphicFramePr>
            <a:graphicFrameLocks noGrp="1"/>
          </p:cNvGraphicFramePr>
          <p:nvPr>
            <p:extLst>
              <p:ext uri="{D42A27DB-BD31-4B8C-83A1-F6EECF244321}">
                <p14:modId xmlns:p14="http://schemas.microsoft.com/office/powerpoint/2010/main" val="2342110448"/>
              </p:ext>
            </p:extLst>
          </p:nvPr>
        </p:nvGraphicFramePr>
        <p:xfrm>
          <a:off x="1295400" y="2820521"/>
          <a:ext cx="12627670" cy="6608832"/>
        </p:xfrm>
        <a:graphic>
          <a:graphicData uri="http://schemas.openxmlformats.org/drawingml/2006/table">
            <a:tbl>
              <a:tblPr>
                <a:tableStyleId>{2D5ABB26-0587-4C30-8999-92F81FD0307C}</a:tableStyleId>
              </a:tblPr>
              <a:tblGrid>
                <a:gridCol w="1752602">
                  <a:extLst>
                    <a:ext uri="{9D8B030D-6E8A-4147-A177-3AD203B41FA5}">
                      <a16:colId xmlns:a16="http://schemas.microsoft.com/office/drawing/2014/main" val="701394130"/>
                    </a:ext>
                  </a:extLst>
                </a:gridCol>
                <a:gridCol w="10875068">
                  <a:extLst>
                    <a:ext uri="{9D8B030D-6E8A-4147-A177-3AD203B41FA5}">
                      <a16:colId xmlns:a16="http://schemas.microsoft.com/office/drawing/2014/main" val="1145939182"/>
                    </a:ext>
                  </a:extLst>
                </a:gridCol>
              </a:tblGrid>
              <a:tr h="293301">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08:15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MORNING COFFEE</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98838456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08:30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INTRODUCTION TO HDS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672950851"/>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09:15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COLLECTION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792309560"/>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01862627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EXPLORATORY DATA ANALYSIS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876172029"/>
                  </a:ext>
                </a:extLst>
              </a:tr>
              <a:tr h="54464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11:30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1</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25122375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12:00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LUNCH</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083162789"/>
                  </a:ext>
                </a:extLst>
              </a:tr>
              <a:tr h="216794">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13:00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384964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13:30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1</a:t>
                      </a:r>
                      <a:r>
                        <a:rPr kumimoji="0" lang="en-US" sz="2400" b="1" i="0" u="none" strike="noStrike" kern="0" cap="none" spc="230" normalizeH="0" baseline="0" noProof="0" dirty="0">
                          <a:ln>
                            <a:noFill/>
                          </a:ln>
                          <a:solidFill>
                            <a:srgbClr val="374556"/>
                          </a:solidFill>
                          <a:effectLst/>
                          <a:uLnTx/>
                          <a:uFillTx/>
                          <a:latin typeface="Montserrat" pitchFamily="2" charset="77"/>
                          <a:sym typeface="Helvetica"/>
                        </a:rPr>
                        <a:t>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358402431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14:15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738790509"/>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14:30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45998936"/>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15:00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WRAP-UP &amp; DISCUSSION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37196396"/>
                  </a:ext>
                </a:extLst>
              </a:tr>
            </a:tbl>
          </a:graphicData>
        </a:graphic>
      </p:graphicFrame>
      <p:pic>
        <p:nvPicPr>
          <p:cNvPr id="12" name="Picture 11" descr="A computer with colorful cubes flying out of it&#10;&#10;Description automatically generated">
            <a:extLst>
              <a:ext uri="{FF2B5EF4-FFF2-40B4-BE49-F238E27FC236}">
                <a16:creationId xmlns:a16="http://schemas.microsoft.com/office/drawing/2014/main" id="{77978BB0-AF46-CA62-ABC8-CFD7E527F872}"/>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9144000" y="5219743"/>
            <a:ext cx="8993539" cy="5181557"/>
          </a:xfrm>
          <a:prstGeom prst="rect">
            <a:avLst/>
          </a:prstGeom>
        </p:spPr>
      </p:pic>
      <p:sp>
        <p:nvSpPr>
          <p:cNvPr id="13" name="TextBox 2">
            <a:extLst>
              <a:ext uri="{FF2B5EF4-FFF2-40B4-BE49-F238E27FC236}">
                <a16:creationId xmlns:a16="http://schemas.microsoft.com/office/drawing/2014/main" id="{84C9A14C-6D21-BB17-2643-0BEB2CB4B580}"/>
              </a:ext>
            </a:extLst>
          </p:cNvPr>
          <p:cNvSpPr txBox="1"/>
          <p:nvPr/>
        </p:nvSpPr>
        <p:spPr>
          <a:xfrm>
            <a:off x="9954734" y="2896359"/>
            <a:ext cx="7429501" cy="1169551"/>
          </a:xfrm>
          <a:prstGeom prst="rect">
            <a:avLst/>
          </a:prstGeom>
        </p:spPr>
        <p:txBody>
          <a:bodyPr wrap="square" lIns="0" tIns="0" rIns="0" bIns="0" rtlCol="0" anchor="t">
            <a:spAutoFit/>
          </a:bodyPr>
          <a:lstStyle/>
          <a:p>
            <a:pPr>
              <a:lnSpc>
                <a:spcPct val="150000"/>
              </a:lnSpc>
              <a:spcBef>
                <a:spcPct val="0"/>
              </a:spcBef>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COURSE MATERIALS:</a:t>
            </a:r>
            <a:endParaRPr lang="en-US" sz="2400" dirty="0">
              <a:solidFill>
                <a:srgbClr val="404040"/>
              </a:solidFill>
              <a:latin typeface="Montserrat" pitchFamily="2" charset="77"/>
            </a:endParaRPr>
          </a:p>
          <a:p>
            <a:pPr>
              <a:spcBef>
                <a:spcPct val="0"/>
              </a:spcBef>
            </a:pPr>
            <a:r>
              <a:rPr lang="en-US" sz="2000" dirty="0">
                <a:solidFill>
                  <a:srgbClr val="404040"/>
                </a:solidFill>
                <a:latin typeface="Montserrat" pitchFamily="2" charset="77"/>
                <a:hlinkClick r:id="rId4">
                  <a:extLst>
                    <a:ext uri="{A12FA001-AC4F-418D-AE19-62706E023703}">
                      <ahyp:hlinkClr xmlns:ahyp="http://schemas.microsoft.com/office/drawing/2018/hyperlinkcolor" val="tx"/>
                    </a:ext>
                  </a:extLst>
                </a:hlinkClick>
              </a:rPr>
              <a:t>https://github.com/Center-for-Health-Data-Science/Foundations-of-Health-Data-Science</a:t>
            </a:r>
            <a:r>
              <a:rPr lang="en-US" sz="2000" dirty="0">
                <a:solidFill>
                  <a:srgbClr val="404040"/>
                </a:solidFill>
                <a:latin typeface="Montserrat" pitchFamily="2" charset="77"/>
              </a:rPr>
              <a:t> </a:t>
            </a:r>
          </a:p>
        </p:txBody>
      </p:sp>
    </p:spTree>
    <p:extLst>
      <p:ext uri="{BB962C8B-B14F-4D97-AF65-F5344CB8AC3E}">
        <p14:creationId xmlns:p14="http://schemas.microsoft.com/office/powerpoint/2010/main" val="308727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67467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9416632" y="6075251"/>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111329" y="60450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Scientific Publication</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introduction,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599"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09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3809999" y="903355"/>
            <a:ext cx="9995867"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657600" y="1024285"/>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 1.0</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38" y="411278"/>
            <a:ext cx="18288014" cy="210368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9579935" y="3009900"/>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442330" y="4457700"/>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5631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1262150" y="981475"/>
            <a:ext cx="14777677" cy="953504"/>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solidFill>
                  <a:srgbClr val="404040"/>
                </a:solidFill>
                <a:latin typeface="Montserrat" pitchFamily="2" charset="77"/>
                <a:cs typeface="Futura Condensed Medium" panose="020B0602020204020303" pitchFamily="34" charset="-79"/>
              </a:rPr>
              <a:t>CENTER FOR HEALTH DATA SCIENCE (</a:t>
            </a:r>
            <a:r>
              <a:rPr lang="en-US" sz="4800" b="1" dirty="0" err="1">
                <a:solidFill>
                  <a:srgbClr val="404040"/>
                </a:solidFill>
                <a:latin typeface="Montserrat" pitchFamily="2" charset="77"/>
                <a:cs typeface="Futura Condensed Medium" panose="020B0602020204020303" pitchFamily="34" charset="-79"/>
              </a:rPr>
              <a:t>HeaDS</a:t>
            </a:r>
            <a:r>
              <a:rPr lang="en-US" sz="4800" b="1" dirty="0">
                <a:solidFill>
                  <a:srgbClr val="404040"/>
                </a:solidFill>
                <a:latin typeface="Montserrat" pitchFamily="2" charset="77"/>
                <a:cs typeface="Futura Condensed Medium" panose="020B0602020204020303" pitchFamily="34" charset="-79"/>
              </a:rPr>
              <a:t>)</a:t>
            </a:r>
          </a:p>
        </p:txBody>
      </p:sp>
      <p:grpSp>
        <p:nvGrpSpPr>
          <p:cNvPr id="2" name="Group 1">
            <a:extLst>
              <a:ext uri="{FF2B5EF4-FFF2-40B4-BE49-F238E27FC236}">
                <a16:creationId xmlns:a16="http://schemas.microsoft.com/office/drawing/2014/main" id="{52BC3BC3-5409-9B96-AAE8-190BD58A9940}"/>
              </a:ext>
            </a:extLst>
          </p:cNvPr>
          <p:cNvGrpSpPr>
            <a:grpSpLocks noChangeAspect="1"/>
          </p:cNvGrpSpPr>
          <p:nvPr/>
        </p:nvGrpSpPr>
        <p:grpSpPr>
          <a:xfrm>
            <a:off x="12187339" y="6523328"/>
            <a:ext cx="3218879" cy="1931034"/>
            <a:chOff x="10305729" y="2871263"/>
            <a:chExt cx="6020258" cy="3611606"/>
          </a:xfrm>
        </p:grpSpPr>
        <p:sp>
          <p:nvSpPr>
            <p:cNvPr id="4" name="Thilde Terkelsen">
              <a:extLst>
                <a:ext uri="{FF2B5EF4-FFF2-40B4-BE49-F238E27FC236}">
                  <a16:creationId xmlns:a16="http://schemas.microsoft.com/office/drawing/2014/main" id="{8288D2DC-57A8-D0A7-BF0B-2A7F35DE4A93}"/>
                </a:ext>
              </a:extLst>
            </p:cNvPr>
            <p:cNvSpPr txBox="1"/>
            <p:nvPr/>
          </p:nvSpPr>
          <p:spPr>
            <a:xfrm>
              <a:off x="13984208" y="5657795"/>
              <a:ext cx="1956287" cy="8250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Thilde</a:t>
              </a:r>
              <a:endParaRPr sz="2200" dirty="0">
                <a:solidFill>
                  <a:srgbClr val="404040"/>
                </a:solidFill>
                <a:latin typeface="Montserrat" pitchFamily="2" charset="77"/>
              </a:endParaRPr>
            </a:p>
          </p:txBody>
        </p:sp>
        <p:sp>
          <p:nvSpPr>
            <p:cNvPr id="6" name="Henrike Zschach">
              <a:extLst>
                <a:ext uri="{FF2B5EF4-FFF2-40B4-BE49-F238E27FC236}">
                  <a16:creationId xmlns:a16="http://schemas.microsoft.com/office/drawing/2014/main" id="{8DCA74E9-FCC2-26C7-9CD1-0375119CDEF5}"/>
                </a:ext>
              </a:extLst>
            </p:cNvPr>
            <p:cNvSpPr txBox="1"/>
            <p:nvPr/>
          </p:nvSpPr>
          <p:spPr>
            <a:xfrm>
              <a:off x="10567819" y="5626283"/>
              <a:ext cx="2416595" cy="8250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Henrike</a:t>
              </a:r>
              <a:endParaRPr sz="2200"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0E075E27-2FEB-3E8C-8C8C-FBAE6A114F40}"/>
                </a:ext>
              </a:extLst>
            </p:cNvPr>
            <p:cNvGrpSpPr>
              <a:grpSpLocks noChangeAspect="1"/>
            </p:cNvGrpSpPr>
            <p:nvPr/>
          </p:nvGrpSpPr>
          <p:grpSpPr>
            <a:xfrm>
              <a:off x="10305729" y="2871263"/>
              <a:ext cx="2770735" cy="2776395"/>
              <a:chOff x="14803707" y="4943820"/>
              <a:chExt cx="2985514" cy="2991613"/>
            </a:xfrm>
          </p:grpSpPr>
          <p:grpSp>
            <p:nvGrpSpPr>
              <p:cNvPr id="12" name="Group">
                <a:extLst>
                  <a:ext uri="{FF2B5EF4-FFF2-40B4-BE49-F238E27FC236}">
                    <a16:creationId xmlns:a16="http://schemas.microsoft.com/office/drawing/2014/main" id="{88A6B08A-8741-84EA-4E11-6FA830984633}"/>
                  </a:ext>
                </a:extLst>
              </p:cNvPr>
              <p:cNvGrpSpPr/>
              <p:nvPr/>
            </p:nvGrpSpPr>
            <p:grpSpPr>
              <a:xfrm>
                <a:off x="14803707" y="4958821"/>
                <a:ext cx="2976612" cy="2976612"/>
                <a:chOff x="-1" y="-1"/>
                <a:chExt cx="2976610" cy="2976610"/>
              </a:xfrm>
            </p:grpSpPr>
            <p:sp>
              <p:nvSpPr>
                <p:cNvPr id="14" name="Circle">
                  <a:extLst>
                    <a:ext uri="{FF2B5EF4-FFF2-40B4-BE49-F238E27FC236}">
                      <a16:creationId xmlns:a16="http://schemas.microsoft.com/office/drawing/2014/main" id="{59556816-4353-49C2-48CF-AA6517F8501F}"/>
                    </a:ext>
                  </a:extLst>
                </p:cNvPr>
                <p:cNvSpPr/>
                <p:nvPr/>
              </p:nvSpPr>
              <p:spPr>
                <a:xfrm>
                  <a:off x="-1" y="-1"/>
                  <a:ext cx="2976610" cy="2976610"/>
                </a:xfrm>
                <a:prstGeom prst="ellipse">
                  <a:avLst/>
                </a:prstGeom>
                <a:solidFill>
                  <a:srgbClr val="D6D6D6"/>
                </a:solidFill>
                <a:ln w="12700" cap="flat">
                  <a:noFill/>
                  <a:miter lim="400000"/>
                </a:ln>
                <a:effectLst/>
              </p:spPr>
              <p:txBody>
                <a:bodyPr wrap="square" lIns="45718" tIns="45718" rIns="45718" bIns="45718" numCol="1" anchor="ctr">
                  <a:noAutofit/>
                </a:bodyPr>
                <a:lstStyle/>
                <a:p>
                  <a:pPr>
                    <a:defRPr>
                      <a:solidFill>
                        <a:srgbClr val="999999"/>
                      </a:solidFill>
                      <a:latin typeface="Calibri"/>
                      <a:ea typeface="Calibri"/>
                      <a:cs typeface="Calibri"/>
                      <a:sym typeface="Calibri"/>
                    </a:defRPr>
                  </a:pPr>
                  <a:endParaRPr/>
                </a:p>
              </p:txBody>
            </p:sp>
            <p:pic>
              <p:nvPicPr>
                <p:cNvPr id="15" name="linkedinphotoscaled.jpg" descr="linkedinphotoscaled.jpg">
                  <a:extLst>
                    <a:ext uri="{FF2B5EF4-FFF2-40B4-BE49-F238E27FC236}">
                      <a16:creationId xmlns:a16="http://schemas.microsoft.com/office/drawing/2014/main" id="{554E43C0-3633-9CC1-3449-0408068519BF}"/>
                    </a:ext>
                  </a:extLst>
                </p:cNvPr>
                <p:cNvPicPr>
                  <a:picLocks noChangeAspect="1"/>
                </p:cNvPicPr>
                <p:nvPr/>
              </p:nvPicPr>
              <p:blipFill>
                <a:blip r:embed="rId4"/>
                <a:srcRect l="8" r="1" b="176"/>
                <a:stretch>
                  <a:fillRect/>
                </a:stretch>
              </p:blipFill>
              <p:spPr>
                <a:xfrm>
                  <a:off x="325335" y="171569"/>
                  <a:ext cx="2313403" cy="2790156"/>
                </a:xfrm>
                <a:custGeom>
                  <a:avLst/>
                  <a:gdLst/>
                  <a:ahLst/>
                  <a:cxnLst>
                    <a:cxn ang="0">
                      <a:pos x="wd2" y="hd2"/>
                    </a:cxn>
                    <a:cxn ang="5400000">
                      <a:pos x="wd2" y="hd2"/>
                    </a:cxn>
                    <a:cxn ang="10800000">
                      <a:pos x="wd2" y="hd2"/>
                    </a:cxn>
                    <a:cxn ang="16200000">
                      <a:pos x="wd2" y="hd2"/>
                    </a:cxn>
                  </a:cxnLst>
                  <a:rect l="0" t="0" r="r" b="b"/>
                  <a:pathLst>
                    <a:path w="21600" h="20531" extrusionOk="0">
                      <a:moveTo>
                        <a:pt x="4077" y="0"/>
                      </a:moveTo>
                      <a:cubicBezTo>
                        <a:pt x="2940" y="486"/>
                        <a:pt x="1867" y="1097"/>
                        <a:pt x="903" y="1845"/>
                      </a:cubicBezTo>
                      <a:cubicBezTo>
                        <a:pt x="581" y="2095"/>
                        <a:pt x="284" y="2354"/>
                        <a:pt x="0" y="2620"/>
                      </a:cubicBezTo>
                      <a:lnTo>
                        <a:pt x="0" y="16544"/>
                      </a:lnTo>
                      <a:cubicBezTo>
                        <a:pt x="284" y="16810"/>
                        <a:pt x="581" y="17076"/>
                        <a:pt x="903" y="17325"/>
                      </a:cubicBezTo>
                      <a:cubicBezTo>
                        <a:pt x="6407" y="21600"/>
                        <a:pt x="15332" y="21600"/>
                        <a:pt x="20837" y="17325"/>
                      </a:cubicBezTo>
                      <a:cubicBezTo>
                        <a:pt x="21109" y="17114"/>
                        <a:pt x="21355" y="16887"/>
                        <a:pt x="21600" y="16663"/>
                      </a:cubicBezTo>
                      <a:lnTo>
                        <a:pt x="21600" y="2501"/>
                      </a:lnTo>
                      <a:cubicBezTo>
                        <a:pt x="21355" y="2278"/>
                        <a:pt x="21109" y="2056"/>
                        <a:pt x="20837" y="1845"/>
                      </a:cubicBezTo>
                      <a:cubicBezTo>
                        <a:pt x="19872" y="1097"/>
                        <a:pt x="18797" y="486"/>
                        <a:pt x="17660" y="0"/>
                      </a:cubicBezTo>
                      <a:lnTo>
                        <a:pt x="4077" y="0"/>
                      </a:lnTo>
                      <a:close/>
                    </a:path>
                  </a:pathLst>
                </a:custGeom>
                <a:ln w="12700" cap="flat">
                  <a:noFill/>
                  <a:miter lim="400000"/>
                </a:ln>
                <a:effectLst/>
              </p:spPr>
            </p:pic>
          </p:grpSp>
          <p:sp>
            <p:nvSpPr>
              <p:cNvPr id="13" name="Circle">
                <a:extLst>
                  <a:ext uri="{FF2B5EF4-FFF2-40B4-BE49-F238E27FC236}">
                    <a16:creationId xmlns:a16="http://schemas.microsoft.com/office/drawing/2014/main" id="{3295D648-F4BE-D8C9-3928-CB9C35D03FC5}"/>
                  </a:ext>
                </a:extLst>
              </p:cNvPr>
              <p:cNvSpPr/>
              <p:nvPr/>
            </p:nvSpPr>
            <p:spPr>
              <a:xfrm>
                <a:off x="14809553" y="4943820"/>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nvGrpSpPr>
            <p:cNvPr id="9" name="Group 8">
              <a:extLst>
                <a:ext uri="{FF2B5EF4-FFF2-40B4-BE49-F238E27FC236}">
                  <a16:creationId xmlns:a16="http://schemas.microsoft.com/office/drawing/2014/main" id="{8F3772A0-8140-5B26-1B24-3B9F66325A82}"/>
                </a:ext>
              </a:extLst>
            </p:cNvPr>
            <p:cNvGrpSpPr>
              <a:grpSpLocks noChangeAspect="1"/>
            </p:cNvGrpSpPr>
            <p:nvPr/>
          </p:nvGrpSpPr>
          <p:grpSpPr>
            <a:xfrm>
              <a:off x="13552673" y="2900089"/>
              <a:ext cx="2773314" cy="2766866"/>
              <a:chOff x="17933041" y="4975068"/>
              <a:chExt cx="3004688" cy="2997703"/>
            </a:xfrm>
          </p:grpSpPr>
          <p:pic>
            <p:nvPicPr>
              <p:cNvPr id="10" name="thilde_terkelsen.jpg" descr="thilde_terkelsen.jpg">
                <a:extLst>
                  <a:ext uri="{FF2B5EF4-FFF2-40B4-BE49-F238E27FC236}">
                    <a16:creationId xmlns:a16="http://schemas.microsoft.com/office/drawing/2014/main" id="{F67BEE0D-17E0-9481-38B9-1B2347CA67D5}"/>
                  </a:ext>
                </a:extLst>
              </p:cNvPr>
              <p:cNvPicPr>
                <a:picLocks noChangeAspect="1"/>
              </p:cNvPicPr>
              <p:nvPr/>
            </p:nvPicPr>
            <p:blipFill>
              <a:blip r:embed="rId5"/>
              <a:srcRect l="34087" r="11117" b="157"/>
              <a:stretch>
                <a:fillRect/>
              </a:stretch>
            </p:blipFill>
            <p:spPr>
              <a:xfrm>
                <a:off x="17941993" y="4996043"/>
                <a:ext cx="2995736" cy="2976728"/>
              </a:xfrm>
              <a:custGeom>
                <a:avLst/>
                <a:gdLst/>
                <a:ahLst/>
                <a:cxnLst>
                  <a:cxn ang="0">
                    <a:pos x="wd2" y="hd2"/>
                  </a:cxn>
                  <a:cxn ang="5400000">
                    <a:pos x="wd2" y="hd2"/>
                  </a:cxn>
                  <a:cxn ang="10800000">
                    <a:pos x="wd2" y="hd2"/>
                  </a:cxn>
                  <a:cxn ang="16200000">
                    <a:pos x="wd2" y="hd2"/>
                  </a:cxn>
                </a:cxnLst>
                <a:rect l="0" t="0" r="r" b="b"/>
                <a:pathLst>
                  <a:path w="19679" h="20589" extrusionOk="0">
                    <a:moveTo>
                      <a:pt x="8357" y="0"/>
                    </a:moveTo>
                    <a:cubicBezTo>
                      <a:pt x="6354" y="320"/>
                      <a:pt x="4424" y="1279"/>
                      <a:pt x="2881" y="2903"/>
                    </a:cubicBezTo>
                    <a:cubicBezTo>
                      <a:pt x="-961" y="6949"/>
                      <a:pt x="-961" y="13509"/>
                      <a:pt x="2881" y="17555"/>
                    </a:cubicBezTo>
                    <a:cubicBezTo>
                      <a:pt x="6723" y="21600"/>
                      <a:pt x="12955" y="21600"/>
                      <a:pt x="16797" y="17555"/>
                    </a:cubicBezTo>
                    <a:cubicBezTo>
                      <a:pt x="20639" y="13509"/>
                      <a:pt x="20639" y="6949"/>
                      <a:pt x="16797" y="2903"/>
                    </a:cubicBezTo>
                    <a:cubicBezTo>
                      <a:pt x="15254" y="1279"/>
                      <a:pt x="13325" y="320"/>
                      <a:pt x="11321" y="0"/>
                    </a:cubicBezTo>
                    <a:lnTo>
                      <a:pt x="8357" y="0"/>
                    </a:lnTo>
                    <a:close/>
                  </a:path>
                </a:pathLst>
              </a:custGeom>
              <a:ln w="12700">
                <a:miter lim="400000"/>
              </a:ln>
            </p:spPr>
          </p:pic>
          <p:sp>
            <p:nvSpPr>
              <p:cNvPr id="11" name="Circle">
                <a:extLst>
                  <a:ext uri="{FF2B5EF4-FFF2-40B4-BE49-F238E27FC236}">
                    <a16:creationId xmlns:a16="http://schemas.microsoft.com/office/drawing/2014/main" id="{9C65CA3B-DF74-5BA6-7838-B1712D99C47B}"/>
                  </a:ext>
                </a:extLst>
              </p:cNvPr>
              <p:cNvSpPr/>
              <p:nvPr/>
            </p:nvSpPr>
            <p:spPr>
              <a:xfrm>
                <a:off x="17933041" y="4975068"/>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spTree>
    <p:extLst>
      <p:ext uri="{BB962C8B-B14F-4D97-AF65-F5344CB8AC3E}">
        <p14:creationId xmlns:p14="http://schemas.microsoft.com/office/powerpoint/2010/main" val="407540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2286000" y="914645"/>
            <a:ext cx="14410634"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 INITIATIVE</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199" y="3529191"/>
            <a:ext cx="8651334" cy="6186309"/>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KU educations to include digital literacy skills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a:t>
            </a:r>
          </a:p>
          <a:p>
            <a:r>
              <a:rPr lang="en-US" sz="2600" dirty="0">
                <a:latin typeface="Montserrat"/>
                <a:cs typeface="Futura Condensed Medium"/>
              </a:rPr>
              <a:t> </a:t>
            </a:r>
          </a:p>
          <a:p>
            <a:pPr marL="457200" indent="-457200">
              <a:buFont typeface="Arial" panose="020B0604020202020204" pitchFamily="34" charset="0"/>
              <a:buChar char="•"/>
            </a:pPr>
            <a:r>
              <a:rPr lang="en-US" sz="2600" dirty="0">
                <a:latin typeface="Montserrat"/>
                <a:cs typeface="Futura Condensed Medium"/>
              </a:rPr>
              <a:t>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08522" y="3639486"/>
            <a:ext cx="169437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Data </a:t>
            </a:r>
          </a:p>
          <a:p>
            <a:pPr algn="ctr"/>
            <a:r>
              <a:rPr lang="en-US" sz="2200" dirty="0" err="1">
                <a:solidFill>
                  <a:srgbClr val="3B4A52"/>
                </a:solidFill>
                <a:latin typeface="Montserrat" pitchFamily="2" charset="77"/>
              </a:rPr>
              <a:t>Håndtering</a:t>
            </a:r>
            <a:endParaRPr sz="2200"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404115" y="5029849"/>
            <a:ext cx="2292294"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Undersøgelses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Metode</a:t>
            </a:r>
            <a:endParaRPr sz="2200"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Videnskabelig</a:t>
            </a:r>
            <a:r>
              <a:rPr lang="en-US" sz="2200" dirty="0">
                <a:solidFill>
                  <a:srgbClr val="3B4A52"/>
                </a:solidFill>
                <a:latin typeface="Montserrat" pitchFamily="2" charset="77"/>
              </a:rPr>
              <a:t> </a:t>
            </a:r>
            <a:r>
              <a:rPr lang="en-US" sz="2200" dirty="0" err="1">
                <a:solidFill>
                  <a:srgbClr val="3B4A52"/>
                </a:solidFill>
                <a:latin typeface="Montserrat" pitchFamily="2" charset="77"/>
              </a:rPr>
              <a:t>Informations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søgning</a:t>
            </a:r>
            <a:endParaRPr sz="2200"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3997471" y="7590278"/>
            <a:ext cx="180498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err="1">
                <a:solidFill>
                  <a:srgbClr val="3B4A52"/>
                </a:solidFill>
                <a:latin typeface="Montserrat" pitchFamily="2" charset="77"/>
              </a:rPr>
              <a:t>Teknologisk</a:t>
            </a:r>
            <a:endParaRPr lang="en-US" sz="2200" dirty="0">
              <a:solidFill>
                <a:srgbClr val="3B4A52"/>
              </a:solidFill>
              <a:latin typeface="Montserrat" pitchFamily="2" charset="77"/>
            </a:endParaRPr>
          </a:p>
          <a:p>
            <a:pPr algn="ctr"/>
            <a:r>
              <a:rPr lang="en-US" sz="2200" dirty="0" err="1">
                <a:solidFill>
                  <a:srgbClr val="3B4A52"/>
                </a:solidFill>
                <a:latin typeface="Montserrat" pitchFamily="2" charset="77"/>
              </a:rPr>
              <a:t>Forståelse</a:t>
            </a:r>
            <a:endParaRPr sz="2200"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596225" y="7590278"/>
            <a:ext cx="1530868"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Reflektion</a:t>
            </a:r>
            <a:endParaRPr sz="2200"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895600" y="3924300"/>
            <a:ext cx="13690910" cy="569386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a:t>
            </a:r>
          </a:p>
          <a:p>
            <a:pPr marL="1371600" lvl="2" indent="-457200">
              <a:buFont typeface="Arial" panose="020B0604020202020204" pitchFamily="34" charset="0"/>
              <a:buChar char="•"/>
            </a:pPr>
            <a:r>
              <a:rPr lang="en-US" sz="2800" dirty="0">
                <a:latin typeface="Montserrat" pitchFamily="2" charset="77"/>
              </a:rPr>
              <a:t>Develop DS skills (yourself, your PhDs &amp; postdocs)</a:t>
            </a:r>
          </a:p>
          <a:p>
            <a:pPr marL="1371600" lvl="2" indent="-457200">
              <a:buFont typeface="Arial" panose="020B0604020202020204" pitchFamily="34" charset="0"/>
              <a:buChar char="•"/>
            </a:pPr>
            <a:r>
              <a:rPr lang="en-US" sz="2800" dirty="0">
                <a:latin typeface="Montserrat" pitchFamily="2" charset="77"/>
              </a:rPr>
              <a:t>New possibilities - form a collaboration with a data scientist</a:t>
            </a:r>
          </a:p>
          <a:p>
            <a:pPr marL="1371600" lvl="2" indent="-457200">
              <a:buFont typeface="Arial" panose="020B0604020202020204" pitchFamily="34" charset="0"/>
              <a:buChar char="•"/>
            </a:pPr>
            <a:r>
              <a:rPr lang="en-US" sz="2800" dirty="0">
                <a:latin typeface="Montserrat" pitchFamily="2" charset="77"/>
              </a:rPr>
              <a:t>Incorporate data science into your teaching</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3407277" y="935132"/>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458200" y="1409700"/>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qr code with a logo&#10;&#10;Description automatically generated">
            <a:extLst>
              <a:ext uri="{FF2B5EF4-FFF2-40B4-BE49-F238E27FC236}">
                <a16:creationId xmlns:a16="http://schemas.microsoft.com/office/drawing/2014/main" id="{E3ECC0D4-7CC2-533F-B008-2E89EB1B952B}"/>
              </a:ext>
            </a:extLst>
          </p:cNvPr>
          <p:cNvPicPr>
            <a:picLocks noChangeAspect="1"/>
          </p:cNvPicPr>
          <p:nvPr/>
        </p:nvPicPr>
        <p:blipFill rotWithShape="1">
          <a:blip r:embed="rId6">
            <a:extLst>
              <a:ext uri="{28A0092B-C50C-407E-A947-70E740481C1C}">
                <a14:useLocalDpi xmlns:a14="http://schemas.microsoft.com/office/drawing/2010/main" val="0"/>
              </a:ext>
            </a:extLst>
          </a:blip>
          <a:srcRect l="1970" t="2423" r="3449" b="2994"/>
          <a:stretch/>
        </p:blipFill>
        <p:spPr>
          <a:xfrm>
            <a:off x="12420600" y="3467100"/>
            <a:ext cx="3657600" cy="3657600"/>
          </a:xfrm>
          <a:prstGeom prst="rect">
            <a:avLst/>
          </a:prstGeom>
        </p:spPr>
      </p:pic>
    </p:spTree>
    <p:extLst>
      <p:ext uri="{BB962C8B-B14F-4D97-AF65-F5344CB8AC3E}">
        <p14:creationId xmlns:p14="http://schemas.microsoft.com/office/powerpoint/2010/main" val="299504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45331</TotalTime>
  <Words>1491</Words>
  <Application>Microsoft Macintosh PowerPoint</Application>
  <PresentationFormat>Custom</PresentationFormat>
  <Paragraphs>297</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Glacial Indifference</vt:lpstr>
      <vt:lpstr>Montserrat</vt:lpstr>
      <vt:lpstr>Now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185</cp:revision>
  <dcterms:created xsi:type="dcterms:W3CDTF">2006-08-16T00:00:00Z</dcterms:created>
  <dcterms:modified xsi:type="dcterms:W3CDTF">2024-05-30T12:53:09Z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